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51" autoAdjust="0"/>
    <p:restoredTop sz="94660"/>
  </p:normalViewPr>
  <p:slideViewPr>
    <p:cSldViewPr>
      <p:cViewPr varScale="1">
        <p:scale>
          <a:sx n="103" d="100"/>
          <a:sy n="103" d="100"/>
        </p:scale>
        <p:origin x="-121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C3AC4513-A8E1-4157-8731-09F12B462FD8}" type="datetimeFigureOut">
              <a:rPr lang="en-US" smtClean="0"/>
              <a:t>9/14/2011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endParaRPr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Rectangle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Straight Connector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Straight Connector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Rectangle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Oval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Oval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Oval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F1A01E9A-BE13-4978-B623-6000FE248F25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AC4513-A8E1-4157-8731-09F12B462FD8}" type="datetimeFigureOut">
              <a:rPr lang="en-US" smtClean="0"/>
              <a:t>9/14/2011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A01E9A-BE13-4978-B623-6000FE248F2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AC4513-A8E1-4157-8731-09F12B462FD8}" type="datetimeFigureOut">
              <a:rPr lang="en-US" smtClean="0"/>
              <a:t>9/14/2011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A01E9A-BE13-4978-B623-6000FE248F2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C3AC4513-A8E1-4157-8731-09F12B462FD8}" type="datetimeFigureOut">
              <a:rPr lang="en-US" smtClean="0"/>
              <a:t>9/14/2011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F1A01E9A-BE13-4978-B623-6000FE248F25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C3AC4513-A8E1-4157-8731-09F12B462FD8}" type="datetimeFigureOut">
              <a:rPr lang="en-US" smtClean="0"/>
              <a:t>9/14/2011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endParaRPr lang="en-US"/>
          </a:p>
        </p:txBody>
      </p:sp>
      <p:sp>
        <p:nvSpPr>
          <p:cNvPr id="9" name="Rectangle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Straight Connector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Straight Connector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Rectangle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Oval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Oval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Oval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Straight Connector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F1A01E9A-BE13-4978-B623-6000FE248F25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AC4513-A8E1-4157-8731-09F12B462FD8}" type="datetimeFigureOut">
              <a:rPr lang="en-US" smtClean="0"/>
              <a:t>9/14/2011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A01E9A-BE13-4978-B623-6000FE248F25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AC4513-A8E1-4157-8731-09F12B462FD8}" type="datetimeFigureOut">
              <a:rPr lang="en-US" smtClean="0"/>
              <a:t>9/14/2011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A01E9A-BE13-4978-B623-6000FE248F25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C3AC4513-A8E1-4157-8731-09F12B462FD8}" type="datetimeFigureOut">
              <a:rPr lang="en-US" smtClean="0"/>
              <a:t>9/14/2011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F1A01E9A-BE13-4978-B623-6000FE248F25}" type="slidenum">
              <a:rPr lang="en-US" smtClean="0"/>
              <a:t>‹#›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AC4513-A8E1-4157-8731-09F12B462FD8}" type="datetimeFigureOut">
              <a:rPr lang="en-US" smtClean="0"/>
              <a:t>9/14/2011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A01E9A-BE13-4978-B623-6000FE248F2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Content Placeholder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1" name="Date Placeholder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C3AC4513-A8E1-4157-8731-09F12B462FD8}" type="datetimeFigureOut">
              <a:rPr lang="en-US" smtClean="0"/>
              <a:t>9/14/2011</a:t>
            </a:fld>
            <a:endParaRPr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F1A01E9A-BE13-4978-B623-6000FE248F25}" type="slidenum">
              <a:rPr lang="en-US" smtClean="0"/>
              <a:t>‹#›</a:t>
            </a:fld>
            <a:endParaRPr lang="en-US"/>
          </a:p>
        </p:txBody>
      </p:sp>
      <p:sp>
        <p:nvSpPr>
          <p:cNvPr id="23" name="Footer Placeholder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Oval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Straight Connector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Straight Connector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Date Placeholder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C3AC4513-A8E1-4157-8731-09F12B462FD8}" type="datetimeFigureOut">
              <a:rPr lang="en-US" smtClean="0"/>
              <a:t>9/14/2011</a:t>
            </a:fld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F1A01E9A-BE13-4978-B623-6000FE248F25}" type="slidenum">
              <a:rPr lang="en-US" smtClean="0"/>
              <a:t>‹#›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C3AC4513-A8E1-4157-8731-09F12B462FD8}" type="datetimeFigureOut">
              <a:rPr lang="en-US" smtClean="0"/>
              <a:t>9/14/2011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Oval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F1A01E9A-BE13-4978-B623-6000FE248F25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86000" y="2895600"/>
            <a:ext cx="6172200" cy="1894362"/>
          </a:xfrm>
        </p:spPr>
        <p:txBody>
          <a:bodyPr>
            <a:normAutofit/>
          </a:bodyPr>
          <a:lstStyle/>
          <a:p>
            <a:r>
              <a:rPr lang="en-US" sz="9600" dirty="0" smtClean="0">
                <a:latin typeface="Amienne" pitchFamily="82" charset="0"/>
              </a:rPr>
              <a:t>Vocabulary</a:t>
            </a:r>
            <a:endParaRPr lang="en-US" sz="9600" dirty="0">
              <a:latin typeface="Amienne" pitchFamily="82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8000" dirty="0" smtClean="0">
                <a:latin typeface="Amienne" pitchFamily="82" charset="0"/>
              </a:rPr>
              <a:t>Junko Serino P.2 9-14-11</a:t>
            </a:r>
            <a:endParaRPr lang="en-US" sz="8000" dirty="0">
              <a:latin typeface="Amienne" pitchFamily="82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ontent Placeholder 5"/>
          <p:cNvSpPr>
            <a:spLocks noGrp="1"/>
          </p:cNvSpPr>
          <p:nvPr>
            <p:ph sz="quarter" idx="2"/>
          </p:nvPr>
        </p:nvSpPr>
        <p:spPr/>
        <p:txBody>
          <a:bodyPr/>
          <a:lstStyle/>
          <a:p>
            <a:r>
              <a:rPr lang="en-US" dirty="0" smtClean="0">
                <a:latin typeface="Baveuse" pitchFamily="2" charset="0"/>
              </a:rPr>
              <a:t>The main window that serves as the primary interface between the user and the application.</a:t>
            </a:r>
            <a:endParaRPr lang="en-US" dirty="0">
              <a:latin typeface="Baveuse" pitchFamily="2" charset="0"/>
            </a:endParaRPr>
          </a:p>
        </p:txBody>
      </p:sp>
      <p:sp>
        <p:nvSpPr>
          <p:cNvPr id="8" name="Content Placeholder 7"/>
          <p:cNvSpPr>
            <a:spLocks noGrp="1"/>
          </p:cNvSpPr>
          <p:nvPr>
            <p:ph sz="quarter" idx="4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>
                <a:latin typeface="Baveuse" pitchFamily="2" charset="0"/>
              </a:rPr>
              <a:t>A small arrow in the lower-right corner of a group on the Ribbon; when clicked, it opens a dialog box with additional options and commands.</a:t>
            </a:r>
            <a:endParaRPr lang="en-US" dirty="0">
              <a:latin typeface="Baveuse" pitchFamily="2" charset="0"/>
            </a:endParaRP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"/>
          </p:nvPr>
        </p:nvSpPr>
        <p:spPr>
          <a:xfrm>
            <a:off x="304800" y="1066800"/>
            <a:ext cx="3657600" cy="658368"/>
          </a:xfrm>
        </p:spPr>
        <p:txBody>
          <a:bodyPr/>
          <a:lstStyle/>
          <a:p>
            <a:r>
              <a:rPr lang="en-US" sz="4800" dirty="0" smtClean="0">
                <a:latin typeface="Amienne" pitchFamily="82" charset="0"/>
              </a:rPr>
              <a:t>Application window</a:t>
            </a:r>
            <a:endParaRPr lang="en-US" sz="4800" dirty="0">
              <a:latin typeface="Amienne" pitchFamily="82" charset="0"/>
            </a:endParaRPr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3"/>
          </p:nvPr>
        </p:nvSpPr>
        <p:spPr>
          <a:xfrm>
            <a:off x="4572000" y="1066800"/>
            <a:ext cx="3657600" cy="658368"/>
          </a:xfrm>
        </p:spPr>
        <p:txBody>
          <a:bodyPr/>
          <a:lstStyle/>
          <a:p>
            <a:r>
              <a:rPr lang="en-US" sz="4000" dirty="0" smtClean="0">
                <a:latin typeface="Amienne" pitchFamily="82" charset="0"/>
              </a:rPr>
              <a:t>Dialog Box Launcher</a:t>
            </a:r>
            <a:endParaRPr lang="en-US" sz="4000" dirty="0">
              <a:latin typeface="Amienne" pitchFamily="82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2"/>
          </p:nvPr>
        </p:nvSpPr>
        <p:spPr/>
        <p:txBody>
          <a:bodyPr/>
          <a:lstStyle/>
          <a:p>
            <a:r>
              <a:rPr lang="en-US" dirty="0" smtClean="0">
                <a:latin typeface="Baveuse" pitchFamily="2" charset="0"/>
              </a:rPr>
              <a:t>The area in an application window where you enter new text and data or exchange existing text and data.</a:t>
            </a:r>
            <a:endParaRPr lang="en-US" dirty="0">
              <a:latin typeface="Baveuse" pitchFamily="2" charset="0"/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en-US" dirty="0" smtClean="0">
                <a:latin typeface="Baveuse" pitchFamily="2" charset="0"/>
              </a:rPr>
              <a:t>A collection of information saves as a unit.</a:t>
            </a:r>
            <a:endParaRPr lang="en-US" dirty="0">
              <a:latin typeface="Baveuse" pitchFamily="2" charset="0"/>
            </a:endParaRP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r>
              <a:rPr lang="en-US" sz="4000" dirty="0" smtClean="0">
                <a:latin typeface="Amienne" pitchFamily="82" charset="0"/>
              </a:rPr>
              <a:t>Document window</a:t>
            </a:r>
            <a:endParaRPr lang="en-US" sz="4000" dirty="0">
              <a:latin typeface="Amienne" pitchFamily="82" charset="0"/>
            </a:endParaRP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en-US" sz="4400" dirty="0" smtClean="0">
                <a:latin typeface="Amienne" pitchFamily="82" charset="0"/>
              </a:rPr>
              <a:t>File</a:t>
            </a:r>
            <a:endParaRPr lang="en-US" sz="4400" dirty="0">
              <a:latin typeface="Amienne" pitchFamily="82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2"/>
          </p:nvPr>
        </p:nvSpPr>
        <p:spPr>
          <a:xfrm>
            <a:off x="457200" y="2057400"/>
            <a:ext cx="3657600" cy="3886200"/>
          </a:xfrm>
        </p:spPr>
        <p:txBody>
          <a:bodyPr/>
          <a:lstStyle/>
          <a:p>
            <a:r>
              <a:rPr lang="en-US" dirty="0" smtClean="0">
                <a:latin typeface="Baveuse" pitchFamily="2" charset="0"/>
              </a:rPr>
              <a:t>The ability to open and work with files without a format conflict.</a:t>
            </a:r>
            <a:endParaRPr lang="en-US" dirty="0">
              <a:latin typeface="Baveuse" pitchFamily="2" charset="0"/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quarter" idx="4"/>
          </p:nvPr>
        </p:nvSpPr>
        <p:spPr>
          <a:xfrm>
            <a:off x="4419600" y="1981200"/>
            <a:ext cx="3657600" cy="3886200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>
                <a:latin typeface="Baveuse" pitchFamily="2" charset="0"/>
              </a:rPr>
              <a:t>Three or four characters automatically added to the filename when the document is saved; a period separates the filename and the extension, which typically identifies the type of file.</a:t>
            </a:r>
            <a:endParaRPr lang="en-US" dirty="0">
              <a:latin typeface="Baveuse" pitchFamily="2" charset="0"/>
            </a:endParaRP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"/>
          </p:nvPr>
        </p:nvSpPr>
        <p:spPr>
          <a:xfrm>
            <a:off x="457200" y="914400"/>
            <a:ext cx="3657600" cy="658368"/>
          </a:xfrm>
        </p:spPr>
        <p:txBody>
          <a:bodyPr/>
          <a:lstStyle/>
          <a:p>
            <a:r>
              <a:rPr lang="en-US" sz="4000" dirty="0" smtClean="0">
                <a:latin typeface="Amienne" pitchFamily="82" charset="0"/>
              </a:rPr>
              <a:t>File compatibility</a:t>
            </a:r>
            <a:endParaRPr lang="en-US" sz="4000" dirty="0">
              <a:latin typeface="Amienne" pitchFamily="82" charset="0"/>
            </a:endParaRP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3"/>
          </p:nvPr>
        </p:nvSpPr>
        <p:spPr>
          <a:xfrm>
            <a:off x="4419600" y="914400"/>
            <a:ext cx="3657600" cy="658368"/>
          </a:xfrm>
        </p:spPr>
        <p:txBody>
          <a:bodyPr/>
          <a:lstStyle/>
          <a:p>
            <a:r>
              <a:rPr lang="en-US" sz="4000" dirty="0" smtClean="0">
                <a:latin typeface="Amienne" pitchFamily="82" charset="0"/>
              </a:rPr>
              <a:t>File extension</a:t>
            </a:r>
            <a:endParaRPr lang="en-US" sz="4000" dirty="0">
              <a:latin typeface="Amienne" pitchFamily="82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2"/>
          </p:nvPr>
        </p:nvSpPr>
        <p:spPr/>
        <p:txBody>
          <a:bodyPr/>
          <a:lstStyle/>
          <a:p>
            <a:r>
              <a:rPr lang="en-US" dirty="0" smtClean="0">
                <a:latin typeface="Baveuse" pitchFamily="2" charset="0"/>
              </a:rPr>
              <a:t>A means for organizing files into manageable groups.</a:t>
            </a:r>
            <a:endParaRPr lang="en-US" dirty="0">
              <a:latin typeface="Baveuse" pitchFamily="2" charset="0"/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en-US" dirty="0" smtClean="0">
                <a:latin typeface="Baveuse" pitchFamily="2" charset="0"/>
              </a:rPr>
              <a:t>The shape the mouse pointer takes when it is positioned on text in a document.</a:t>
            </a:r>
            <a:endParaRPr lang="en-US" dirty="0">
              <a:latin typeface="Baveuse" pitchFamily="2" charset="0"/>
            </a:endParaRP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"/>
          </p:nvPr>
        </p:nvSpPr>
        <p:spPr>
          <a:xfrm>
            <a:off x="457200" y="1219200"/>
            <a:ext cx="3657600" cy="658368"/>
          </a:xfrm>
        </p:spPr>
        <p:txBody>
          <a:bodyPr/>
          <a:lstStyle/>
          <a:p>
            <a:r>
              <a:rPr lang="en-US" sz="4000" dirty="0" smtClean="0">
                <a:latin typeface="Amienne" pitchFamily="82" charset="0"/>
              </a:rPr>
              <a:t>Folders</a:t>
            </a:r>
            <a:endParaRPr lang="en-US" sz="4000" dirty="0">
              <a:latin typeface="Amienne" pitchFamily="82" charset="0"/>
            </a:endParaRP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3"/>
          </p:nvPr>
        </p:nvSpPr>
        <p:spPr>
          <a:xfrm>
            <a:off x="4419600" y="1219200"/>
            <a:ext cx="3657600" cy="658368"/>
          </a:xfrm>
        </p:spPr>
        <p:txBody>
          <a:bodyPr/>
          <a:lstStyle/>
          <a:p>
            <a:r>
              <a:rPr lang="en-US" sz="4000" dirty="0" smtClean="0">
                <a:latin typeface="Amienne" pitchFamily="82" charset="0"/>
              </a:rPr>
              <a:t>I-beam</a:t>
            </a:r>
            <a:endParaRPr lang="en-US" sz="4000" dirty="0">
              <a:latin typeface="Amienne" pitchFamily="82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2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>
                <a:latin typeface="Baveuse" pitchFamily="2" charset="0"/>
              </a:rPr>
              <a:t>A vertical blinking line in the document window that indicates the location in the document where new text and data will be entered.</a:t>
            </a:r>
            <a:endParaRPr lang="en-US" dirty="0">
              <a:latin typeface="Baveuse" pitchFamily="2" charset="0"/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en-US" dirty="0" smtClean="0">
                <a:latin typeface="Baveuse" pitchFamily="2" charset="0"/>
              </a:rPr>
              <a:t>To load a file into a document.</a:t>
            </a:r>
            <a:endParaRPr lang="en-US" dirty="0">
              <a:latin typeface="Baveuse" pitchFamily="2" charset="0"/>
            </a:endParaRP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r>
              <a:rPr lang="en-US" sz="4000" dirty="0" smtClean="0">
                <a:latin typeface="Amienne" pitchFamily="82" charset="0"/>
              </a:rPr>
              <a:t>Insertion point</a:t>
            </a:r>
            <a:endParaRPr lang="en-US" sz="4000" dirty="0">
              <a:latin typeface="Amienne" pitchFamily="82" charset="0"/>
            </a:endParaRP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en-US" sz="4000" dirty="0" smtClean="0">
                <a:latin typeface="Amienne" pitchFamily="82" charset="0"/>
              </a:rPr>
              <a:t>Open a document</a:t>
            </a:r>
            <a:endParaRPr lang="en-US" sz="4000" dirty="0">
              <a:latin typeface="Amienne" pitchFamily="82" charset="0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2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>
                <a:latin typeface="Baveuse" pitchFamily="2" charset="0"/>
              </a:rPr>
              <a:t>The route the operating system uses to locate a document; the path identifies the disk and any folders relative to the location of the document.</a:t>
            </a:r>
            <a:endParaRPr lang="en-US" dirty="0">
              <a:latin typeface="Baveuse" pitchFamily="2" charset="0"/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en-US" dirty="0" smtClean="0">
                <a:latin typeface="Baveuse" pitchFamily="2" charset="0"/>
              </a:rPr>
              <a:t>A banner in the Office Fluent user interface that organizes commands in logical groups presented on tabs.</a:t>
            </a:r>
            <a:endParaRPr lang="en-US" dirty="0">
              <a:latin typeface="Baveuse" pitchFamily="2" charset="0"/>
            </a:endParaRP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"/>
          </p:nvPr>
        </p:nvSpPr>
        <p:spPr>
          <a:xfrm>
            <a:off x="304800" y="1600200"/>
            <a:ext cx="3657600" cy="658368"/>
          </a:xfrm>
        </p:spPr>
        <p:txBody>
          <a:bodyPr/>
          <a:lstStyle/>
          <a:p>
            <a:r>
              <a:rPr lang="en-US" sz="4000" dirty="0" smtClean="0">
                <a:latin typeface="Amienne" pitchFamily="82" charset="0"/>
              </a:rPr>
              <a:t>P</a:t>
            </a:r>
            <a:r>
              <a:rPr lang="en-US" sz="4000" dirty="0" smtClean="0">
                <a:latin typeface="Amienne" pitchFamily="82" charset="0"/>
              </a:rPr>
              <a:t>ath</a:t>
            </a:r>
            <a:endParaRPr lang="en-US" sz="4000" dirty="0">
              <a:latin typeface="Amienne" pitchFamily="82" charset="0"/>
            </a:endParaRP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en-US" sz="4000" dirty="0" smtClean="0">
                <a:latin typeface="Amienne" pitchFamily="82" charset="0"/>
              </a:rPr>
              <a:t>Ribbon</a:t>
            </a:r>
            <a:endParaRPr lang="en-US" sz="4000" dirty="0">
              <a:latin typeface="Amienne" pitchFamily="82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2"/>
          </p:nvPr>
        </p:nvSpPr>
        <p:spPr/>
        <p:txBody>
          <a:bodyPr/>
          <a:lstStyle/>
          <a:p>
            <a:r>
              <a:rPr lang="en-US" dirty="0" smtClean="0">
                <a:latin typeface="Baveuse" pitchFamily="2" charset="0"/>
              </a:rPr>
              <a:t>To store a document in a file.</a:t>
            </a:r>
            <a:endParaRPr lang="en-US" dirty="0">
              <a:latin typeface="Baveuse" pitchFamily="2" charset="0"/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quarter" idx="4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>
                <a:latin typeface="Baveuse" pitchFamily="2" charset="0"/>
              </a:rPr>
              <a:t>A small window with descriptive text that appears when you position the mouse pointer on a command or control in the application window.</a:t>
            </a:r>
            <a:endParaRPr lang="en-US" dirty="0">
              <a:latin typeface="Baveuse" pitchFamily="2" charset="0"/>
            </a:endParaRP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r>
              <a:rPr lang="en-US" sz="4000" dirty="0" smtClean="0">
                <a:latin typeface="Amienne" pitchFamily="82" charset="0"/>
              </a:rPr>
              <a:t>Save a document</a:t>
            </a:r>
            <a:endParaRPr lang="en-US" sz="4000" dirty="0">
              <a:latin typeface="Amienne" pitchFamily="82" charset="0"/>
            </a:endParaRP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en-US" sz="4000" dirty="0" smtClean="0">
                <a:latin typeface="Amienne" pitchFamily="82" charset="0"/>
              </a:rPr>
              <a:t>ScreenTip</a:t>
            </a:r>
            <a:endParaRPr lang="en-US" sz="4000" dirty="0">
              <a:latin typeface="Amienne" pitchFamily="82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1219200" y="2133600"/>
            <a:ext cx="3657600" cy="3886200"/>
          </a:xfrm>
        </p:spPr>
        <p:txBody>
          <a:bodyPr>
            <a:normAutofit lnSpcReduction="10000"/>
          </a:bodyPr>
          <a:lstStyle/>
          <a:p>
            <a:r>
              <a:rPr lang="en-US" dirty="0" smtClean="0">
                <a:latin typeface="Baveuse" pitchFamily="2" charset="0"/>
              </a:rPr>
              <a:t>To move text and content vertically or horizontally on a display screen when searching for a particular section, line, option, and so on.</a:t>
            </a:r>
            <a:endParaRPr lang="en-US" dirty="0">
              <a:latin typeface="Baveuse" pitchFamily="2" charset="0"/>
            </a:endParaRPr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"/>
          </p:nvPr>
        </p:nvSpPr>
        <p:spPr>
          <a:xfrm>
            <a:off x="990600" y="1219200"/>
            <a:ext cx="3657600" cy="658368"/>
          </a:xfrm>
        </p:spPr>
        <p:txBody>
          <a:bodyPr/>
          <a:lstStyle/>
          <a:p>
            <a:r>
              <a:rPr lang="en-US" sz="4000" dirty="0" smtClean="0">
                <a:latin typeface="Amienne" pitchFamily="82" charset="0"/>
              </a:rPr>
              <a:t>Scroll</a:t>
            </a:r>
            <a:endParaRPr lang="en-US" sz="4000" dirty="0">
              <a:latin typeface="Amienne" pitchFamily="82" charset="0"/>
            </a:endParaRPr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el">
  <a:themeElements>
    <a:clrScheme name="Custom 1">
      <a:dk1>
        <a:sysClr val="windowText" lastClr="000000"/>
      </a:dk1>
      <a:lt1>
        <a:sysClr val="window" lastClr="FFFFFF"/>
      </a:lt1>
      <a:dk2>
        <a:srgbClr val="666666"/>
      </a:dk2>
      <a:lt2>
        <a:srgbClr val="D2D2D2"/>
      </a:lt2>
      <a:accent1>
        <a:srgbClr val="FF388C"/>
      </a:accent1>
      <a:accent2>
        <a:srgbClr val="E40059"/>
      </a:accent2>
      <a:accent3>
        <a:srgbClr val="9C007F"/>
      </a:accent3>
      <a:accent4>
        <a:srgbClr val="68007F"/>
      </a:accent4>
      <a:accent5>
        <a:srgbClr val="005BD3"/>
      </a:accent5>
      <a:accent6>
        <a:srgbClr val="00349E"/>
      </a:accent6>
      <a:hlink>
        <a:srgbClr val="17BBFD"/>
      </a:hlink>
      <a:folHlink>
        <a:srgbClr val="FF79C2"/>
      </a:folHlink>
    </a:clrScheme>
    <a:fontScheme name="Oriel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Metro">
      <a:fillStyleLst>
        <a:solidFill>
          <a:schemeClr val="phClr"/>
        </a:solidFill>
        <a:gradFill rotWithShape="1">
          <a:gsLst>
            <a:gs pos="0">
              <a:schemeClr val="phClr">
                <a:tint val="25000"/>
                <a:satMod val="125000"/>
              </a:schemeClr>
            </a:gs>
            <a:gs pos="40000">
              <a:schemeClr val="phClr">
                <a:tint val="55000"/>
                <a:satMod val="130000"/>
              </a:schemeClr>
            </a:gs>
            <a:gs pos="50000">
              <a:schemeClr val="phClr">
                <a:tint val="59000"/>
                <a:satMod val="130000"/>
              </a:schemeClr>
            </a:gs>
            <a:gs pos="65000">
              <a:schemeClr val="phClr">
                <a:tint val="55000"/>
                <a:satMod val="130000"/>
              </a:schemeClr>
            </a:gs>
            <a:gs pos="100000">
              <a:schemeClr val="phClr">
                <a:tint val="20000"/>
                <a:satMod val="12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48000"/>
                <a:satMod val="138000"/>
              </a:schemeClr>
            </a:gs>
            <a:gs pos="25000">
              <a:schemeClr val="phClr">
                <a:tint val="85000"/>
              </a:schemeClr>
            </a:gs>
            <a:gs pos="40000">
              <a:schemeClr val="phClr">
                <a:tint val="92000"/>
              </a:schemeClr>
            </a:gs>
            <a:gs pos="50000">
              <a:schemeClr val="phClr">
                <a:tint val="93000"/>
              </a:schemeClr>
            </a:gs>
            <a:gs pos="60000">
              <a:schemeClr val="phClr">
                <a:tint val="92000"/>
              </a:schemeClr>
            </a:gs>
            <a:gs pos="75000">
              <a:schemeClr val="phClr">
                <a:tint val="83000"/>
                <a:satMod val="108000"/>
              </a:schemeClr>
            </a:gs>
            <a:gs pos="100000">
              <a:schemeClr val="phClr">
                <a:tint val="48000"/>
                <a:satMod val="150000"/>
              </a:schemeClr>
            </a:gs>
          </a:gsLst>
          <a:lin ang="5400000" scaled="0"/>
        </a:gradFill>
      </a:fillStyleLst>
      <a:lnStyleLst>
        <a:ln w="12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alpha val="45000"/>
                <a:satMod val="120000"/>
              </a:schemeClr>
            </a:glow>
          </a:effectLst>
        </a:effectStyle>
        <a:effectStyle>
          <a:effectLst>
            <a:glow rad="63500">
              <a:schemeClr val="phClr">
                <a:alpha val="45000"/>
                <a:satMod val="120000"/>
              </a:schemeClr>
            </a:glo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>
            <a:bevelT w="0" h="0"/>
            <a:contourClr>
              <a:schemeClr val="phClr">
                <a:tint val="70000"/>
              </a:schemeClr>
            </a:contourClr>
          </a:sp3d>
        </a:effectStyle>
        <a:effectStyle>
          <a:effectLst>
            <a:glow rad="101500">
              <a:schemeClr val="phClr">
                <a:alpha val="42000"/>
                <a:satMod val="120000"/>
              </a:schemeClr>
            </a:glow>
          </a:effectLst>
          <a:scene3d>
            <a:camera prst="orthographicFront" fov="0">
              <a:rot lat="0" lon="0" rev="0"/>
            </a:camera>
            <a:lightRig rig="glow" dir="t">
              <a:rot lat="0" lon="0" rev="4800000"/>
            </a:lightRig>
          </a:scene3d>
          <a:sp3d prstMaterial="powder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38</TotalTime>
  <Words>310</Words>
  <Application>Microsoft Office PowerPoint</Application>
  <PresentationFormat>On-screen Show (4:3)</PresentationFormat>
  <Paragraphs>32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Oriel</vt:lpstr>
      <vt:lpstr>Vocabulary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Vocabulary</dc:title>
  <dc:creator>stu455</dc:creator>
  <cp:lastModifiedBy>stu455</cp:lastModifiedBy>
  <cp:revision>4</cp:revision>
  <dcterms:created xsi:type="dcterms:W3CDTF">2011-09-14T13:16:15Z</dcterms:created>
  <dcterms:modified xsi:type="dcterms:W3CDTF">2011-09-14T13:54:17Z</dcterms:modified>
</cp:coreProperties>
</file>

<file path=docProps/thumbnail.jpeg>
</file>